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60" r:id="rId2"/>
    <p:sldId id="259" r:id="rId3"/>
    <p:sldId id="268" r:id="rId4"/>
    <p:sldId id="258" r:id="rId5"/>
    <p:sldId id="261" r:id="rId6"/>
    <p:sldId id="271" r:id="rId7"/>
    <p:sldId id="262" r:id="rId8"/>
    <p:sldId id="269" r:id="rId9"/>
    <p:sldId id="270" r:id="rId10"/>
    <p:sldId id="267" r:id="rId11"/>
    <p:sldId id="272" r:id="rId12"/>
    <p:sldId id="263" r:id="rId13"/>
    <p:sldId id="273" r:id="rId14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gdesai197\Desktop\VILLAGE_WISE_CONSUMERS_DETAIL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gdesai197\Desktop\VILLAGE_WISE_CONSUMERS_DETAIL.xls" TargetMode="External"/><Relationship Id="rId1" Type="http://schemas.openxmlformats.org/officeDocument/2006/relationships/image" Target="../media/image9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3.1907255055928042E-2"/>
          <c:y val="0"/>
          <c:w val="0.71891371996692777"/>
          <c:h val="1"/>
        </c:manualLayout>
      </c:layout>
      <c:pieChart>
        <c:varyColors val="1"/>
        <c:ser>
          <c:idx val="0"/>
          <c:order val="0"/>
          <c:tx>
            <c:strRef>
              <c:f>Sheet2!$B$1</c:f>
              <c:strCache>
                <c:ptCount val="1"/>
                <c:pt idx="0">
                  <c:v>Gram Panchayat</c:v>
                </c:pt>
              </c:strCache>
            </c:strRef>
          </c:tx>
          <c:dLbls>
            <c:txPr>
              <a:bodyPr rot="0" vert="horz"/>
              <a:lstStyle/>
              <a:p>
                <a:pPr>
                  <a:defRPr lang="en-IN"/>
                </a:pPr>
                <a:endParaRPr lang="en-US"/>
              </a:p>
            </c:txPr>
            <c:dLblPos val="inEnd"/>
            <c:showVal val="1"/>
            <c:showLeaderLines val="1"/>
          </c:dLbls>
          <c:cat>
            <c:strRef>
              <c:f>Sheet2!$A$2:$A$19</c:f>
              <c:strCache>
                <c:ptCount val="18"/>
                <c:pt idx="0">
                  <c:v>Porbandar</c:v>
                </c:pt>
                <c:pt idx="1">
                  <c:v>Bhavnagar</c:v>
                </c:pt>
                <c:pt idx="2">
                  <c:v>Jamnagar</c:v>
                </c:pt>
                <c:pt idx="3">
                  <c:v>Kachcha</c:v>
                </c:pt>
                <c:pt idx="4">
                  <c:v>Amreli</c:v>
                </c:pt>
                <c:pt idx="5">
                  <c:v>Surendranagar</c:v>
                </c:pt>
                <c:pt idx="6">
                  <c:v>Junagadh</c:v>
                </c:pt>
                <c:pt idx="7">
                  <c:v>Rajkot</c:v>
                </c:pt>
                <c:pt idx="8">
                  <c:v>Botad</c:v>
                </c:pt>
                <c:pt idx="9">
                  <c:v>Morbi</c:v>
                </c:pt>
                <c:pt idx="10">
                  <c:v>Baroda</c:v>
                </c:pt>
                <c:pt idx="11">
                  <c:v>Anand</c:v>
                </c:pt>
                <c:pt idx="12">
                  <c:v>Panchmahal</c:v>
                </c:pt>
                <c:pt idx="13">
                  <c:v>Kheda</c:v>
                </c:pt>
                <c:pt idx="14">
                  <c:v>Ahmedabad</c:v>
                </c:pt>
                <c:pt idx="15">
                  <c:v>Mehsana</c:v>
                </c:pt>
                <c:pt idx="16">
                  <c:v>Banaskantha</c:v>
                </c:pt>
                <c:pt idx="17">
                  <c:v>Sabarkantha</c:v>
                </c:pt>
              </c:strCache>
            </c:strRef>
          </c:cat>
          <c:val>
            <c:numRef>
              <c:f>Sheet2!$B$2:$B$19</c:f>
              <c:numCache>
                <c:formatCode>General</c:formatCode>
                <c:ptCount val="18"/>
                <c:pt idx="0">
                  <c:v>136</c:v>
                </c:pt>
                <c:pt idx="1">
                  <c:v>167</c:v>
                </c:pt>
                <c:pt idx="2">
                  <c:v>275</c:v>
                </c:pt>
                <c:pt idx="3">
                  <c:v>67</c:v>
                </c:pt>
                <c:pt idx="4">
                  <c:v>200</c:v>
                </c:pt>
                <c:pt idx="5">
                  <c:v>37</c:v>
                </c:pt>
                <c:pt idx="6">
                  <c:v>175</c:v>
                </c:pt>
                <c:pt idx="7">
                  <c:v>149</c:v>
                </c:pt>
                <c:pt idx="8">
                  <c:v>58</c:v>
                </c:pt>
                <c:pt idx="9">
                  <c:v>22</c:v>
                </c:pt>
                <c:pt idx="10">
                  <c:v>272</c:v>
                </c:pt>
                <c:pt idx="11">
                  <c:v>207</c:v>
                </c:pt>
                <c:pt idx="12">
                  <c:v>589</c:v>
                </c:pt>
                <c:pt idx="13">
                  <c:v>287</c:v>
                </c:pt>
                <c:pt idx="14">
                  <c:v>571</c:v>
                </c:pt>
                <c:pt idx="15">
                  <c:v>978</c:v>
                </c:pt>
                <c:pt idx="16">
                  <c:v>767</c:v>
                </c:pt>
                <c:pt idx="17">
                  <c:v>666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8583189080745031"/>
          <c:y val="4.3026625292840341E-2"/>
          <c:w val="0.20485676041801837"/>
          <c:h val="0.91394655933548463"/>
        </c:manualLayout>
      </c:layout>
      <c:txPr>
        <a:bodyPr/>
        <a:lstStyle/>
        <a:p>
          <a:pPr>
            <a:defRPr lang="en-IN"/>
          </a:pPr>
          <a:endParaRPr lang="en-U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5.0273585023245394E-2"/>
          <c:y val="2.674105085084039E-2"/>
          <c:w val="0.9497264149767547"/>
          <c:h val="0.77506222705867289"/>
        </c:manualLayout>
      </c:layout>
      <c:barChart>
        <c:barDir val="col"/>
        <c:grouping val="clustered"/>
        <c:ser>
          <c:idx val="4"/>
          <c:order val="4"/>
          <c:tx>
            <c:strRef>
              <c:f>Sheet1!$F$1</c:f>
              <c:strCache>
                <c:ptCount val="1"/>
                <c:pt idx="0">
                  <c:v>% uses</c:v>
                </c:pt>
              </c:strCache>
            </c:strRef>
          </c:tx>
          <c:spPr>
            <a:gradFill>
              <a:gsLst>
                <a:gs pos="0">
                  <a:schemeClr val="accent5">
                    <a:lumMod val="40000"/>
                    <a:lumOff val="60000"/>
                  </a:schemeClr>
                </a:gs>
                <a:gs pos="50000">
                  <a:srgbClr val="F07F09">
                    <a:tint val="44500"/>
                    <a:satMod val="160000"/>
                  </a:srgbClr>
                </a:gs>
                <a:gs pos="100000">
                  <a:srgbClr val="F07F09">
                    <a:tint val="23500"/>
                    <a:satMod val="160000"/>
                  </a:srgbClr>
                </a:gs>
              </a:gsLst>
              <a:lin ang="5400000" scaled="0"/>
            </a:gradFill>
          </c:spPr>
          <c:dLbls>
            <c:txPr>
              <a:bodyPr rot="0" vert="horz"/>
              <a:lstStyle/>
              <a:p>
                <a:pPr>
                  <a:defRPr lang="en-IN" sz="1800" baseline="300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Sheet1!$A$2:$A$20</c:f>
              <c:strCache>
                <c:ptCount val="19"/>
                <c:pt idx="0">
                  <c:v>Ahmedabad</c:v>
                </c:pt>
                <c:pt idx="1">
                  <c:v>Amreli</c:v>
                </c:pt>
                <c:pt idx="2">
                  <c:v>Anand</c:v>
                </c:pt>
                <c:pt idx="3">
                  <c:v>Banaskantha</c:v>
                </c:pt>
                <c:pt idx="4">
                  <c:v>Bhavnagar</c:v>
                </c:pt>
                <c:pt idx="5">
                  <c:v>Dahod</c:v>
                </c:pt>
                <c:pt idx="6">
                  <c:v>Gandhinagar</c:v>
                </c:pt>
                <c:pt idx="7">
                  <c:v>Jamnagar</c:v>
                </c:pt>
                <c:pt idx="8">
                  <c:v>Junagadh</c:v>
                </c:pt>
                <c:pt idx="9">
                  <c:v>Kachchha</c:v>
                </c:pt>
                <c:pt idx="10">
                  <c:v>Kheda</c:v>
                </c:pt>
                <c:pt idx="11">
                  <c:v>Mehsana</c:v>
                </c:pt>
                <c:pt idx="12">
                  <c:v>Panchmahal</c:v>
                </c:pt>
                <c:pt idx="13">
                  <c:v>Patan</c:v>
                </c:pt>
                <c:pt idx="14">
                  <c:v>Porbandar</c:v>
                </c:pt>
                <c:pt idx="15">
                  <c:v>RAJKOT</c:v>
                </c:pt>
                <c:pt idx="16">
                  <c:v>Sabarkantha</c:v>
                </c:pt>
                <c:pt idx="17">
                  <c:v>Surendranagar</c:v>
                </c:pt>
                <c:pt idx="18">
                  <c:v>Vadodara</c:v>
                </c:pt>
              </c:strCache>
            </c:strRef>
          </c:cat>
          <c:val>
            <c:numRef>
              <c:f>Sheet1!$F$2:$F$20</c:f>
              <c:numCache>
                <c:formatCode>0.00</c:formatCode>
                <c:ptCount val="19"/>
                <c:pt idx="0">
                  <c:v>16.001774856992096</c:v>
                </c:pt>
                <c:pt idx="1">
                  <c:v>6.2787119904750437</c:v>
                </c:pt>
                <c:pt idx="2">
                  <c:v>11.626074512038484</c:v>
                </c:pt>
                <c:pt idx="3">
                  <c:v>14.181398592968286</c:v>
                </c:pt>
                <c:pt idx="4">
                  <c:v>4.6189639315601125</c:v>
                </c:pt>
                <c:pt idx="5">
                  <c:v>0.66469438829125005</c:v>
                </c:pt>
                <c:pt idx="6">
                  <c:v>19.081393334488226</c:v>
                </c:pt>
                <c:pt idx="7">
                  <c:v>6.1810220841985934</c:v>
                </c:pt>
                <c:pt idx="8">
                  <c:v>11.793807638700256</c:v>
                </c:pt>
                <c:pt idx="9">
                  <c:v>4.4551543929866941</c:v>
                </c:pt>
                <c:pt idx="10">
                  <c:v>7.2473003686505653</c:v>
                </c:pt>
                <c:pt idx="11">
                  <c:v>25.571535585719893</c:v>
                </c:pt>
                <c:pt idx="12">
                  <c:v>1.0148893485603838</c:v>
                </c:pt>
                <c:pt idx="13">
                  <c:v>15.295652256706999</c:v>
                </c:pt>
                <c:pt idx="14">
                  <c:v>5.6506716359965825</c:v>
                </c:pt>
                <c:pt idx="15">
                  <c:v>4.0024187053497364</c:v>
                </c:pt>
                <c:pt idx="16">
                  <c:v>15.141134393646487</c:v>
                </c:pt>
                <c:pt idx="17">
                  <c:v>0.93541822387839835</c:v>
                </c:pt>
                <c:pt idx="18">
                  <c:v>3.3288894697860827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Total (in Rs.)</c:v>
                </c:pt>
              </c:strCache>
            </c:strRef>
          </c:tx>
          <c:cat>
            <c:strRef>
              <c:f>Sheet1!$A$2:$A$20</c:f>
              <c:strCache>
                <c:ptCount val="19"/>
                <c:pt idx="0">
                  <c:v>Ahmedabad</c:v>
                </c:pt>
                <c:pt idx="1">
                  <c:v>Amreli</c:v>
                </c:pt>
                <c:pt idx="2">
                  <c:v>Anand</c:v>
                </c:pt>
                <c:pt idx="3">
                  <c:v>Banaskantha</c:v>
                </c:pt>
                <c:pt idx="4">
                  <c:v>Bhavnagar</c:v>
                </c:pt>
                <c:pt idx="5">
                  <c:v>Dahod</c:v>
                </c:pt>
                <c:pt idx="6">
                  <c:v>Gandhinagar</c:v>
                </c:pt>
                <c:pt idx="7">
                  <c:v>Jamnagar</c:v>
                </c:pt>
                <c:pt idx="8">
                  <c:v>Junagadh</c:v>
                </c:pt>
                <c:pt idx="9">
                  <c:v>Kachchha</c:v>
                </c:pt>
                <c:pt idx="10">
                  <c:v>Kheda</c:v>
                </c:pt>
                <c:pt idx="11">
                  <c:v>Mehsana</c:v>
                </c:pt>
                <c:pt idx="12">
                  <c:v>Panchmahal</c:v>
                </c:pt>
                <c:pt idx="13">
                  <c:v>Patan</c:v>
                </c:pt>
                <c:pt idx="14">
                  <c:v>Porbandar</c:v>
                </c:pt>
                <c:pt idx="15">
                  <c:v>RAJKOT</c:v>
                </c:pt>
                <c:pt idx="16">
                  <c:v>Sabarkantha</c:v>
                </c:pt>
                <c:pt idx="17">
                  <c:v>Surendranagar</c:v>
                </c:pt>
                <c:pt idx="18">
                  <c:v>Vadodara</c:v>
                </c:pt>
              </c:strCache>
            </c:strRef>
          </c:cat>
          <c:val>
            <c:numRef>
              <c:f>Sheet1!$E$2:$E$20</c:f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Total Receipt Used</c:v>
                </c:pt>
              </c:strCache>
            </c:strRef>
          </c:tx>
          <c:cat>
            <c:strRef>
              <c:f>Sheet1!$A$2:$A$20</c:f>
              <c:strCache>
                <c:ptCount val="19"/>
                <c:pt idx="0">
                  <c:v>Ahmedabad</c:v>
                </c:pt>
                <c:pt idx="1">
                  <c:v>Amreli</c:v>
                </c:pt>
                <c:pt idx="2">
                  <c:v>Anand</c:v>
                </c:pt>
                <c:pt idx="3">
                  <c:v>Banaskantha</c:v>
                </c:pt>
                <c:pt idx="4">
                  <c:v>Bhavnagar</c:v>
                </c:pt>
                <c:pt idx="5">
                  <c:v>Dahod</c:v>
                </c:pt>
                <c:pt idx="6">
                  <c:v>Gandhinagar</c:v>
                </c:pt>
                <c:pt idx="7">
                  <c:v>Jamnagar</c:v>
                </c:pt>
                <c:pt idx="8">
                  <c:v>Junagadh</c:v>
                </c:pt>
                <c:pt idx="9">
                  <c:v>Kachchha</c:v>
                </c:pt>
                <c:pt idx="10">
                  <c:v>Kheda</c:v>
                </c:pt>
                <c:pt idx="11">
                  <c:v>Mehsana</c:v>
                </c:pt>
                <c:pt idx="12">
                  <c:v>Panchmahal</c:v>
                </c:pt>
                <c:pt idx="13">
                  <c:v>Patan</c:v>
                </c:pt>
                <c:pt idx="14">
                  <c:v>Porbandar</c:v>
                </c:pt>
                <c:pt idx="15">
                  <c:v>RAJKOT</c:v>
                </c:pt>
                <c:pt idx="16">
                  <c:v>Sabarkantha</c:v>
                </c:pt>
                <c:pt idx="17">
                  <c:v>Surendranagar</c:v>
                </c:pt>
                <c:pt idx="18">
                  <c:v>Vadodara</c:v>
                </c:pt>
              </c:strCache>
            </c:strRef>
          </c:cat>
          <c:val>
            <c:numRef>
              <c:f>Sheet1!$D$2:$D$20</c:f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Gram Panchayats</c:v>
                </c:pt>
              </c:strCache>
            </c:strRef>
          </c:tx>
          <c:cat>
            <c:strRef>
              <c:f>Sheet1!$A$2:$A$20</c:f>
              <c:strCache>
                <c:ptCount val="19"/>
                <c:pt idx="0">
                  <c:v>Ahmedabad</c:v>
                </c:pt>
                <c:pt idx="1">
                  <c:v>Amreli</c:v>
                </c:pt>
                <c:pt idx="2">
                  <c:v>Anand</c:v>
                </c:pt>
                <c:pt idx="3">
                  <c:v>Banaskantha</c:v>
                </c:pt>
                <c:pt idx="4">
                  <c:v>Bhavnagar</c:v>
                </c:pt>
                <c:pt idx="5">
                  <c:v>Dahod</c:v>
                </c:pt>
                <c:pt idx="6">
                  <c:v>Gandhinagar</c:v>
                </c:pt>
                <c:pt idx="7">
                  <c:v>Jamnagar</c:v>
                </c:pt>
                <c:pt idx="8">
                  <c:v>Junagadh</c:v>
                </c:pt>
                <c:pt idx="9">
                  <c:v>Kachchha</c:v>
                </c:pt>
                <c:pt idx="10">
                  <c:v>Kheda</c:v>
                </c:pt>
                <c:pt idx="11">
                  <c:v>Mehsana</c:v>
                </c:pt>
                <c:pt idx="12">
                  <c:v>Panchmahal</c:v>
                </c:pt>
                <c:pt idx="13">
                  <c:v>Patan</c:v>
                </c:pt>
                <c:pt idx="14">
                  <c:v>Porbandar</c:v>
                </c:pt>
                <c:pt idx="15">
                  <c:v>RAJKOT</c:v>
                </c:pt>
                <c:pt idx="16">
                  <c:v>Sabarkantha</c:v>
                </c:pt>
                <c:pt idx="17">
                  <c:v>Surendranagar</c:v>
                </c:pt>
                <c:pt idx="18">
                  <c:v>Vadodara</c:v>
                </c:pt>
              </c:strCache>
            </c:strRef>
          </c:cat>
          <c:val>
            <c:numRef>
              <c:f>Sheet1!$C$2:$C$20</c:f>
            </c:numRef>
          </c:val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Total Consumers (Billing)</c:v>
                </c:pt>
              </c:strCache>
            </c:strRef>
          </c:tx>
          <c:cat>
            <c:strRef>
              <c:f>Sheet1!$A$2:$A$20</c:f>
              <c:strCache>
                <c:ptCount val="19"/>
                <c:pt idx="0">
                  <c:v>Ahmedabad</c:v>
                </c:pt>
                <c:pt idx="1">
                  <c:v>Amreli</c:v>
                </c:pt>
                <c:pt idx="2">
                  <c:v>Anand</c:v>
                </c:pt>
                <c:pt idx="3">
                  <c:v>Banaskantha</c:v>
                </c:pt>
                <c:pt idx="4">
                  <c:v>Bhavnagar</c:v>
                </c:pt>
                <c:pt idx="5">
                  <c:v>Dahod</c:v>
                </c:pt>
                <c:pt idx="6">
                  <c:v>Gandhinagar</c:v>
                </c:pt>
                <c:pt idx="7">
                  <c:v>Jamnagar</c:v>
                </c:pt>
                <c:pt idx="8">
                  <c:v>Junagadh</c:v>
                </c:pt>
                <c:pt idx="9">
                  <c:v>Kachchha</c:v>
                </c:pt>
                <c:pt idx="10">
                  <c:v>Kheda</c:v>
                </c:pt>
                <c:pt idx="11">
                  <c:v>Mehsana</c:v>
                </c:pt>
                <c:pt idx="12">
                  <c:v>Panchmahal</c:v>
                </c:pt>
                <c:pt idx="13">
                  <c:v>Patan</c:v>
                </c:pt>
                <c:pt idx="14">
                  <c:v>Porbandar</c:v>
                </c:pt>
                <c:pt idx="15">
                  <c:v>RAJKOT</c:v>
                </c:pt>
                <c:pt idx="16">
                  <c:v>Sabarkantha</c:v>
                </c:pt>
                <c:pt idx="17">
                  <c:v>Surendranagar</c:v>
                </c:pt>
                <c:pt idx="18">
                  <c:v>Vadodara</c:v>
                </c:pt>
              </c:strCache>
            </c:strRef>
          </c:cat>
          <c:val>
            <c:numRef>
              <c:f>Sheet1!$B$2:$B$20</c:f>
            </c:numRef>
          </c:val>
        </c:ser>
        <c:gapWidth val="100"/>
        <c:axId val="35914112"/>
        <c:axId val="35915648"/>
      </c:barChart>
      <c:catAx>
        <c:axId val="35914112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IN"/>
            </a:pPr>
            <a:endParaRPr lang="en-US"/>
          </a:p>
        </c:txPr>
        <c:crossAx val="35915648"/>
        <c:crosses val="autoZero"/>
        <c:auto val="1"/>
        <c:lblAlgn val="ctr"/>
        <c:lblOffset val="100"/>
      </c:catAx>
      <c:valAx>
        <c:axId val="35915648"/>
        <c:scaling>
          <c:orientation val="minMax"/>
        </c:scaling>
        <c:axPos val="l"/>
        <c:majorGridlines/>
        <c:numFmt formatCode="0" sourceLinked="0"/>
        <c:tickLblPos val="nextTo"/>
        <c:txPr>
          <a:bodyPr/>
          <a:lstStyle/>
          <a:p>
            <a:pPr>
              <a:defRPr lang="en-IN"/>
            </a:pPr>
            <a:endParaRPr lang="en-US"/>
          </a:p>
        </c:txPr>
        <c:crossAx val="35914112"/>
        <c:crosses val="autoZero"/>
        <c:crossBetween val="between"/>
      </c:valAx>
      <c:spPr>
        <a:blipFill dpi="0" rotWithShape="1">
          <a:blip xmlns:r="http://schemas.openxmlformats.org/officeDocument/2006/relationships" r:embed="rId1"/>
          <a:srcRect/>
          <a:tile tx="0" ty="0" sx="0" sy="0" flip="none" algn="tl"/>
        </a:blipFill>
        <a:ln>
          <a:solidFill>
            <a:schemeClr val="accent1"/>
          </a:solidFill>
        </a:ln>
      </c:spPr>
    </c:plotArea>
    <c:plotVisOnly val="1"/>
  </c:chart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5B94910-B3DB-4A32-B106-1163AC54C0AB}" type="datetimeFigureOut">
              <a:rPr lang="en-US"/>
              <a:pPr>
                <a:defRPr/>
              </a:pPr>
              <a:t>30-08-2014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3F9D1DD-470E-4DBD-8FF1-A8B36A19CAE7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C23940-B4A1-4FA7-9531-A3FD5272EB97}" type="datetimeFigureOut">
              <a:rPr lang="en-US"/>
              <a:pPr>
                <a:defRPr/>
              </a:pPr>
              <a:t>30-08-2014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3B631E-6B77-44DB-BC48-599CE10451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3F153-3C08-42C8-BC63-2FEBEE4BF5C8}" type="datetimeFigureOut">
              <a:rPr lang="en-US"/>
              <a:pPr>
                <a:defRPr/>
              </a:pPr>
              <a:t>30-08-2014</a:t>
            </a:fld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EAA9B-4B5A-4AAD-B7E3-AFA31D81B5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68497-AEF5-4256-82FA-1CCBDE5B15DD}" type="datetimeFigureOut">
              <a:rPr lang="en-US"/>
              <a:pPr>
                <a:defRPr/>
              </a:pPr>
              <a:t>30-08-2014</a:t>
            </a:fld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2043B-06CB-4211-AD5B-BE1E79A76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9611E-5727-4E17-867C-779E0FAD2F9D}" type="datetimeFigureOut">
              <a:rPr lang="en-US"/>
              <a:pPr>
                <a:defRPr/>
              </a:pPr>
              <a:t>30-08-2014</a:t>
            </a:fld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24353-E263-4E45-8E1D-3C43CBCAF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A92134-47B3-4535-8F48-06F8741FA64A}" type="datetimeFigureOut">
              <a:rPr lang="en-US"/>
              <a:pPr>
                <a:defRPr/>
              </a:pPr>
              <a:t>30-08-2014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443CC75-1110-4328-90DB-E725FA179E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77D6D-8C8E-43B7-B421-73124039CA8E}" type="datetimeFigureOut">
              <a:rPr lang="en-US"/>
              <a:pPr>
                <a:defRPr/>
              </a:pPr>
              <a:t>30-08-2014</a:t>
            </a:fld>
            <a:endParaRPr 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FE665-9CB2-4EB7-A488-4668085389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02E73-16A6-4DD8-93F2-095D7CAAB47F}" type="datetimeFigureOut">
              <a:rPr lang="en-US"/>
              <a:pPr>
                <a:defRPr/>
              </a:pPr>
              <a:t>30-08-2014</a:t>
            </a:fld>
            <a:endParaRPr lang="en-US"/>
          </a:p>
        </p:txBody>
      </p:sp>
      <p:sp>
        <p:nvSpPr>
          <p:cNvPr id="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014F0-B428-4596-955B-24158C915A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A9580-4E4E-4619-8578-93EB8308F4A3}" type="datetimeFigureOut">
              <a:rPr lang="en-US"/>
              <a:pPr>
                <a:defRPr/>
              </a:pPr>
              <a:t>30-08-2014</a:t>
            </a:fld>
            <a:endParaRPr lang="en-US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27848-A5E6-48BD-9664-DE7292D883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4B6C33D-39FF-4F89-8DC3-3C65C442860B}" type="datetimeFigureOut">
              <a:rPr lang="en-US"/>
              <a:pPr>
                <a:defRPr/>
              </a:pPr>
              <a:t>30-08-2014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7A68AC-7EE6-4AE8-9A3D-6555988591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14F8C-422C-462B-BD22-36274717FE11}" type="datetimeFigureOut">
              <a:rPr lang="en-US"/>
              <a:pPr>
                <a:defRPr/>
              </a:pPr>
              <a:t>30-08-2014</a:t>
            </a:fld>
            <a:endParaRPr 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0A1DA-38B5-464B-910F-2B4EDC5B79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 Single Corner Rectangle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364D16A-2143-40F5-9E78-08E13D0A0534}" type="datetimeFigureOut">
              <a:rPr lang="en-US"/>
              <a:pPr>
                <a:defRPr/>
              </a:pPr>
              <a:t>30-08-2014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E9A1AEB-477C-4E34-A4F3-6FE1B60623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1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AAA731A-6E50-4F6F-88E3-696CE8CC6F44}" type="datetimeFigureOut">
              <a:rPr lang="en-US"/>
              <a:pPr>
                <a:defRPr/>
              </a:pPr>
              <a:t>30-08-2014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13439B1-84A8-42DE-9075-36072CB2F3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66" r:id="rId2"/>
    <p:sldLayoutId id="2147483774" r:id="rId3"/>
    <p:sldLayoutId id="2147483767" r:id="rId4"/>
    <p:sldLayoutId id="2147483768" r:id="rId5"/>
    <p:sldLayoutId id="2147483769" r:id="rId6"/>
    <p:sldLayoutId id="2147483775" r:id="rId7"/>
    <p:sldLayoutId id="2147483770" r:id="rId8"/>
    <p:sldLayoutId id="2147483776" r:id="rId9"/>
    <p:sldLayoutId id="2147483771" r:id="rId10"/>
    <p:sldLayoutId id="214748377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924800" cy="4267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e-Gram</a:t>
            </a:r>
            <a:br>
              <a:rPr lang="en-US" dirty="0" smtClean="0"/>
            </a:br>
            <a:r>
              <a:rPr lang="en-US" dirty="0" smtClean="0"/>
              <a:t> Cash Collection System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5943600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Gujarat Urja </a:t>
            </a:r>
            <a:r>
              <a:rPr lang="en-US" sz="2800" b="1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Vikas</a:t>
            </a:r>
            <a:r>
              <a:rPr lang="en-US" sz="28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Nigam Limited</a:t>
            </a:r>
          </a:p>
        </p:txBody>
      </p:sp>
      <p:pic>
        <p:nvPicPr>
          <p:cNvPr id="614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603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5715000"/>
            <a:ext cx="8183562" cy="762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District wise Gram Panchayat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5260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603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183563" cy="10509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District wise % usage (2014)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5260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603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553200"/>
            <a:ext cx="8229600" cy="609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953735"/>
                </a:solidFill>
              </a:rPr>
              <a:t/>
            </a:r>
            <a:br>
              <a:rPr lang="en-US" dirty="0" smtClean="0">
                <a:solidFill>
                  <a:srgbClr val="953735"/>
                </a:solidFill>
              </a:rPr>
            </a:br>
            <a:r>
              <a:rPr lang="en-US" dirty="0" smtClean="0">
                <a:solidFill>
                  <a:srgbClr val="953735"/>
                </a:solidFill>
              </a:rPr>
              <a:t/>
            </a:r>
            <a:br>
              <a:rPr lang="en-US" dirty="0" smtClean="0">
                <a:solidFill>
                  <a:srgbClr val="953735"/>
                </a:solidFill>
              </a:rPr>
            </a:br>
            <a:r>
              <a:rPr lang="en-US" dirty="0" smtClean="0">
                <a:solidFill>
                  <a:srgbClr val="953735"/>
                </a:solidFill>
              </a:rPr>
              <a:t/>
            </a:r>
            <a:br>
              <a:rPr lang="en-US" dirty="0" smtClean="0">
                <a:solidFill>
                  <a:srgbClr val="953735"/>
                </a:solidFill>
              </a:rPr>
            </a:br>
            <a:r>
              <a:rPr lang="en-US" dirty="0" smtClean="0">
                <a:solidFill>
                  <a:srgbClr val="953735"/>
                </a:solidFill>
              </a:rPr>
              <a:t/>
            </a:r>
            <a:br>
              <a:rPr lang="en-US" dirty="0" smtClean="0">
                <a:solidFill>
                  <a:srgbClr val="953735"/>
                </a:solidFill>
              </a:rPr>
            </a:br>
            <a:r>
              <a:rPr lang="en-US" dirty="0" smtClean="0">
                <a:solidFill>
                  <a:srgbClr val="953735"/>
                </a:solidFill>
              </a:rPr>
              <a:t/>
            </a:r>
            <a:br>
              <a:rPr lang="en-US" dirty="0" smtClean="0">
                <a:solidFill>
                  <a:srgbClr val="953735"/>
                </a:solidFill>
              </a:rPr>
            </a:br>
            <a:r>
              <a:rPr lang="en-US" dirty="0" smtClean="0">
                <a:solidFill>
                  <a:srgbClr val="953735"/>
                </a:solidFill>
              </a:rPr>
              <a:t/>
            </a:r>
            <a:br>
              <a:rPr lang="en-US" dirty="0" smtClean="0">
                <a:solidFill>
                  <a:srgbClr val="953735"/>
                </a:solidFill>
              </a:rPr>
            </a:br>
            <a:r>
              <a:rPr lang="en-US" sz="40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Collection</a:t>
            </a:r>
            <a:r>
              <a:rPr lang="en-US" dirty="0" smtClean="0">
                <a:solidFill>
                  <a:srgbClr val="953735"/>
                </a:solidFill>
              </a:rPr>
              <a:t> </a:t>
            </a:r>
            <a:r>
              <a:rPr lang="en-US" sz="40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Summary</a:t>
            </a:r>
            <a:r>
              <a:rPr lang="en-US" dirty="0" smtClean="0">
                <a:solidFill>
                  <a:srgbClr val="953735"/>
                </a:solidFill>
              </a:rPr>
              <a:t> </a:t>
            </a:r>
            <a:r>
              <a:rPr lang="en-US" sz="40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(2014)</a:t>
            </a:r>
            <a:br>
              <a:rPr lang="en-US" sz="40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endParaRPr lang="en-US" sz="4000" dirty="0" smtClean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3400" y="609600"/>
          <a:ext cx="8001001" cy="5105400"/>
        </p:xfrm>
        <a:graphic>
          <a:graphicData uri="http://schemas.openxmlformats.org/drawingml/2006/table">
            <a:tbl>
              <a:tblPr/>
              <a:tblGrid>
                <a:gridCol w="539151"/>
                <a:gridCol w="1250830"/>
                <a:gridCol w="1380227"/>
                <a:gridCol w="1919378"/>
                <a:gridCol w="1876245"/>
                <a:gridCol w="1035170"/>
              </a:tblGrid>
              <a:tr h="11831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Sr. No.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Company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Installed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Receipt Used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(in Rs.)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Rev. Stamp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3400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PGVCL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1177447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881,691,853.38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2747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MGVCL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618182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416,803,860.34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13074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UGVCL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1103482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887,803,512.70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17829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</a:tbl>
          </a:graphicData>
        </a:graphic>
      </p:graphicFrame>
      <p:pic>
        <p:nvPicPr>
          <p:cNvPr id="1642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603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 you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85800"/>
            <a:ext cx="8001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09600" y="2786058"/>
            <a:ext cx="7772400" cy="27765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en-US" sz="32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IT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en-US" sz="32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implementation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en-US" sz="32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is a Journey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en-US" sz="32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and not a Destination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itchFamily="18" charset="2"/>
              <a:buNone/>
              <a:tabLst/>
              <a:defRPr/>
            </a:pPr>
            <a:endParaRPr kumimoji="0" lang="en-US" sz="3200" b="1" i="0" u="none" strike="noStrike" kern="1200" normalizeH="0" baseline="0" noProof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en-US" sz="48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Thanks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en-US" sz="32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IN" sz="3200" b="1" i="0" u="none" strike="noStrike" kern="1200" normalizeH="0" baseline="0" noProof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603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4"/>
          <p:cNvSpPr txBox="1">
            <a:spLocks noChangeArrowheads="1"/>
          </p:cNvSpPr>
          <p:nvPr/>
        </p:nvSpPr>
        <p:spPr bwMode="auto">
          <a:xfrm>
            <a:off x="304800" y="533400"/>
            <a:ext cx="830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Verdana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3400" y="5486400"/>
            <a:ext cx="8183563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Benefits of the System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8196" name="Content Placeholder 6"/>
          <p:cNvSpPr>
            <a:spLocks noGrp="1"/>
          </p:cNvSpPr>
          <p:nvPr>
            <p:ph idx="1"/>
          </p:nvPr>
        </p:nvSpPr>
        <p:spPr>
          <a:xfrm>
            <a:off x="457200" y="228600"/>
            <a:ext cx="8183563" cy="52609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sz="1400" dirty="0" smtClean="0"/>
          </a:p>
          <a:p>
            <a:pPr eaLnBrk="1" hangingPunct="1">
              <a:buFont typeface="Wingdings 2" pitchFamily="18" charset="2"/>
              <a:buNone/>
            </a:pPr>
            <a:endParaRPr lang="en-US" sz="1600" dirty="0" smtClean="0"/>
          </a:p>
          <a:p>
            <a:pPr eaLnBrk="1" hangingPunct="1">
              <a:buFont typeface="Wingdings" pitchFamily="2" charset="2"/>
              <a:buChar char="à"/>
            </a:pPr>
            <a:r>
              <a:rPr lang="en-US" sz="1800" dirty="0" smtClean="0"/>
              <a:t>Consumers can pay electric Bill at Local Gram Panchayat.</a:t>
            </a:r>
          </a:p>
          <a:p>
            <a:pPr eaLnBrk="1" hangingPunct="1">
              <a:buFont typeface="Wingdings" pitchFamily="2" charset="2"/>
              <a:buChar char="à"/>
            </a:pPr>
            <a:endParaRPr lang="en-US" sz="1800" dirty="0" smtClean="0"/>
          </a:p>
          <a:p>
            <a:pPr eaLnBrk="1" hangingPunct="1">
              <a:buFont typeface="Wingdings" pitchFamily="2" charset="2"/>
              <a:buChar char="à"/>
            </a:pPr>
            <a:r>
              <a:rPr lang="en-US" sz="1800" dirty="0" smtClean="0"/>
              <a:t>Savings in Time &amp; Money to the Consumers</a:t>
            </a:r>
          </a:p>
          <a:p>
            <a:pPr eaLnBrk="1" hangingPunct="1">
              <a:buNone/>
            </a:pPr>
            <a:endParaRPr lang="en-US" sz="1800" dirty="0" smtClean="0"/>
          </a:p>
          <a:p>
            <a:pPr eaLnBrk="1" hangingPunct="1">
              <a:buFont typeface="Wingdings" pitchFamily="2" charset="2"/>
              <a:buChar char="à"/>
            </a:pPr>
            <a:r>
              <a:rPr lang="en-US" sz="1800" dirty="0" smtClean="0"/>
              <a:t>Data of all the DISCOMs are stored in common server at GUVNL.</a:t>
            </a:r>
          </a:p>
          <a:p>
            <a:pPr eaLnBrk="1" hangingPunct="1">
              <a:buFont typeface="Wingdings" pitchFamily="2" charset="2"/>
              <a:buChar char="à"/>
            </a:pPr>
            <a:endParaRPr lang="en-US" sz="1800" dirty="0" smtClean="0"/>
          </a:p>
          <a:p>
            <a:pPr eaLnBrk="1" hangingPunct="1">
              <a:buFont typeface="Wingdings" pitchFamily="2" charset="2"/>
              <a:buChar char="à"/>
            </a:pPr>
            <a:r>
              <a:rPr lang="en-US" sz="1800" dirty="0" smtClean="0"/>
              <a:t>Centralized monitoring of day to day activity.</a:t>
            </a:r>
          </a:p>
          <a:p>
            <a:pPr eaLnBrk="1" hangingPunct="1">
              <a:buFont typeface="Wingdings" pitchFamily="2" charset="2"/>
              <a:buChar char="à"/>
            </a:pPr>
            <a:endParaRPr lang="en-US" sz="1800" dirty="0" smtClean="0"/>
          </a:p>
          <a:p>
            <a:pPr eaLnBrk="1" hangingPunct="1">
              <a:buFont typeface="Wingdings" pitchFamily="2" charset="2"/>
              <a:buChar char="à"/>
            </a:pPr>
            <a:r>
              <a:rPr lang="en-US" sz="1800" dirty="0" smtClean="0"/>
              <a:t>Uniform communication to all the Gram Panchayats.</a:t>
            </a:r>
          </a:p>
          <a:p>
            <a:pPr eaLnBrk="1" hangingPunct="1">
              <a:buFont typeface="Wingdings" pitchFamily="2" charset="2"/>
              <a:buChar char="à"/>
            </a:pPr>
            <a:endParaRPr lang="en-US" sz="1800" dirty="0" smtClean="0"/>
          </a:p>
          <a:p>
            <a:pPr eaLnBrk="1" hangingPunct="1">
              <a:buFont typeface="Wingdings" pitchFamily="2" charset="2"/>
              <a:buChar char="à"/>
            </a:pPr>
            <a:r>
              <a:rPr lang="en-US" sz="1800" dirty="0" smtClean="0"/>
              <a:t>Easy to operate &amp; secured Data.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 </a:t>
            </a:r>
          </a:p>
        </p:txBody>
      </p:sp>
      <p:pic>
        <p:nvPicPr>
          <p:cNvPr id="8197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603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0"/>
            <a:ext cx="8183563" cy="746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Acceptance through e-Mail</a:t>
            </a:r>
            <a:endParaRPr lang="en-IN" dirty="0"/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530225"/>
            <a:ext cx="8153400" cy="5184775"/>
          </a:xfrm>
          <a:noFill/>
        </p:spPr>
      </p:pic>
      <p:sp>
        <p:nvSpPr>
          <p:cNvPr id="6" name="Rounded Rectangular Callout 5"/>
          <p:cNvSpPr/>
          <p:nvPr/>
        </p:nvSpPr>
        <p:spPr>
          <a:xfrm>
            <a:off x="533400" y="2590800"/>
            <a:ext cx="1219200" cy="1600200"/>
          </a:xfrm>
          <a:prstGeom prst="wedgeRoundRectCallout">
            <a:avLst>
              <a:gd name="adj1" fmla="val 66699"/>
              <a:gd name="adj2" fmla="val -17333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Once Time acceptance mail from Village Collector (VC) to DISCOM</a:t>
            </a:r>
            <a:endParaRPr lang="en-IN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603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410200"/>
            <a:ext cx="8183563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Easy to Login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9219" name="Content Placeholder 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609600"/>
            <a:ext cx="8001000" cy="5105400"/>
          </a:xfrm>
        </p:spPr>
      </p:pic>
      <p:pic>
        <p:nvPicPr>
          <p:cNvPr id="9220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603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>
            <a:off x="6858000" y="2819400"/>
            <a:ext cx="1524000" cy="1600200"/>
          </a:xfrm>
          <a:prstGeom prst="wedgeRoundRectCallout">
            <a:avLst>
              <a:gd name="adj1" fmla="val -92763"/>
              <a:gd name="adj2" fmla="val -20450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Login Page with CAPCHA </a:t>
            </a:r>
          </a:p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To</a:t>
            </a:r>
          </a:p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 Village Collector</a:t>
            </a:r>
          </a:p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(VC)</a:t>
            </a:r>
          </a:p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 for Operation</a:t>
            </a:r>
            <a:endParaRPr lang="en-IN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410200"/>
            <a:ext cx="8229600" cy="10969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Payment Collection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11267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33800" y="457200"/>
            <a:ext cx="4953000" cy="5334000"/>
          </a:xfrm>
        </p:spPr>
      </p:pic>
      <p:pic>
        <p:nvPicPr>
          <p:cNvPr id="11268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603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" name="Picture 1" descr="C:\Users\sgdesai197\Desktop\GP Phot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457200"/>
            <a:ext cx="3200400" cy="5410200"/>
          </a:xfrm>
          <a:prstGeom prst="rect">
            <a:avLst/>
          </a:prstGeom>
          <a:noFill/>
        </p:spPr>
      </p:pic>
      <p:sp>
        <p:nvSpPr>
          <p:cNvPr id="6" name="Rounded Rectangular Callout 5"/>
          <p:cNvSpPr/>
          <p:nvPr/>
        </p:nvSpPr>
        <p:spPr>
          <a:xfrm>
            <a:off x="1752600" y="457200"/>
            <a:ext cx="1905000" cy="838200"/>
          </a:xfrm>
          <a:prstGeom prst="wedgeRoundRectCallout">
            <a:avLst>
              <a:gd name="adj1" fmla="val -20049"/>
              <a:gd name="adj2" fmla="val 81689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Bhalambha Gram Panchayat of Jamnagar (Gujarat)</a:t>
            </a:r>
            <a:endParaRPr lang="en-IN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3733800" y="5029200"/>
            <a:ext cx="4724400" cy="838200"/>
          </a:xfrm>
          <a:prstGeom prst="wedgeRoundRectCallout">
            <a:avLst>
              <a:gd name="adj1" fmla="val -19719"/>
              <a:gd name="adj2" fmla="val -8446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Input Data Screen for generate Receipt by Village Collector (VC)</a:t>
            </a:r>
            <a:endParaRPr lang="en-IN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4343400" y="1295400"/>
            <a:ext cx="1524000" cy="457200"/>
          </a:xfrm>
          <a:prstGeom prst="wedgeRoundRectCallout">
            <a:avLst>
              <a:gd name="adj1" fmla="val 92936"/>
              <a:gd name="adj2" fmla="val -15654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Live Counter of VC</a:t>
            </a:r>
            <a:endParaRPr lang="en-IN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791200"/>
            <a:ext cx="8183880" cy="701040"/>
          </a:xfrm>
        </p:spPr>
        <p:txBody>
          <a:bodyPr/>
          <a:lstStyle/>
          <a:p>
            <a:r>
              <a:rPr lang="en-US" dirty="0" smtClean="0"/>
              <a:t>Consumer Receipt</a:t>
            </a:r>
            <a:endParaRPr lang="en-IN" dirty="0"/>
          </a:p>
        </p:txBody>
      </p:sp>
      <p:pic>
        <p:nvPicPr>
          <p:cNvPr id="27650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533400"/>
            <a:ext cx="7924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ular Callout 3"/>
          <p:cNvSpPr/>
          <p:nvPr/>
        </p:nvSpPr>
        <p:spPr>
          <a:xfrm>
            <a:off x="762000" y="1676400"/>
            <a:ext cx="1143000" cy="838200"/>
          </a:xfrm>
          <a:prstGeom prst="wedgeRoundRectCallout">
            <a:avLst>
              <a:gd name="adj1" fmla="val 65448"/>
              <a:gd name="adj2" fmla="val -24477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Consumer Copy on laser Printer</a:t>
            </a:r>
            <a:endParaRPr lang="en-IN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Rounded Rectangular Callout 4"/>
          <p:cNvSpPr/>
          <p:nvPr/>
        </p:nvSpPr>
        <p:spPr>
          <a:xfrm>
            <a:off x="685800" y="3276600"/>
            <a:ext cx="1143000" cy="2057400"/>
          </a:xfrm>
          <a:prstGeom prst="wedgeRoundRectCallout">
            <a:avLst>
              <a:gd name="adj1" fmla="val 69140"/>
              <a:gd name="adj2" fmla="val 32638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Office Copy submitted by Village Collector (VC) to respective DISCOM Office.</a:t>
            </a:r>
            <a:endParaRPr lang="en-IN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603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183563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Reports Generation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108575"/>
          </a:xfrm>
        </p:spPr>
        <p:txBody>
          <a:bodyPr>
            <a:normAutofit lnSpcReduction="100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b="1" dirty="0" smtClean="0"/>
              <a:t>Live Dash Board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sz="2400" b="1" dirty="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b="1" dirty="0" smtClean="0"/>
              <a:t>Payment Register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sz="2400" dirty="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b="1" dirty="0" smtClean="0"/>
              <a:t>Submission Report 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400" b="1" dirty="0" smtClean="0"/>
              <a:t> </a:t>
            </a:r>
            <a:endParaRPr lang="en-US" sz="2400" dirty="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b="1" dirty="0" smtClean="0"/>
              <a:t>Remittance Report 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b="1" dirty="0" smtClean="0"/>
              <a:t>Consumer History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sz="2400" b="1" dirty="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b="1" dirty="0" smtClean="0"/>
              <a:t>District wise Gram Panchayat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400" b="1" dirty="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b="1" dirty="0" smtClean="0"/>
              <a:t>Contract expiry Report</a:t>
            </a:r>
          </a:p>
        </p:txBody>
      </p:sp>
      <p:pic>
        <p:nvPicPr>
          <p:cNvPr id="1536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603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791200"/>
            <a:ext cx="8183563" cy="7016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Live Dash Board at DISCOM</a:t>
            </a:r>
            <a:endParaRPr lang="en-IN" dirty="0"/>
          </a:p>
        </p:txBody>
      </p:sp>
      <p:pic>
        <p:nvPicPr>
          <p:cNvPr id="12291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530225"/>
            <a:ext cx="8077200" cy="5184775"/>
          </a:xfrm>
          <a:noFill/>
        </p:spPr>
      </p:pic>
      <p:sp>
        <p:nvSpPr>
          <p:cNvPr id="4" name="Rounded Rectangular Callout 3"/>
          <p:cNvSpPr/>
          <p:nvPr/>
        </p:nvSpPr>
        <p:spPr>
          <a:xfrm>
            <a:off x="2590800" y="3429000"/>
            <a:ext cx="1143000" cy="1143000"/>
          </a:xfrm>
          <a:prstGeom prst="wedgeRoundRectCallout">
            <a:avLst>
              <a:gd name="adj1" fmla="val 161447"/>
              <a:gd name="adj2" fmla="val -13447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Live monitoring from DISCOM Offices</a:t>
            </a:r>
            <a:endParaRPr lang="en-IN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603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486400"/>
            <a:ext cx="8183880" cy="1051560"/>
          </a:xfrm>
        </p:spPr>
        <p:txBody>
          <a:bodyPr/>
          <a:lstStyle/>
          <a:p>
            <a:r>
              <a:rPr lang="en-US" dirty="0" smtClean="0"/>
              <a:t>District wise Summary (2014)</a:t>
            </a:r>
            <a:endParaRPr lang="en-I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533409"/>
          <a:ext cx="8153400" cy="5317902"/>
        </p:xfrm>
        <a:graphic>
          <a:graphicData uri="http://schemas.openxmlformats.org/drawingml/2006/table">
            <a:tbl>
              <a:tblPr/>
              <a:tblGrid>
                <a:gridCol w="1752600"/>
                <a:gridCol w="1295400"/>
                <a:gridCol w="1219200"/>
                <a:gridCol w="1371600"/>
                <a:gridCol w="1219200"/>
                <a:gridCol w="1295400"/>
              </a:tblGrid>
              <a:tr h="587053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District Name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Gram Panchayats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Total Consumers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Consumers facilitated</a:t>
                      </a:r>
                      <a:endParaRPr lang="en-IN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Revenue Collection </a:t>
                      </a:r>
                      <a:r>
                        <a:rPr lang="en-IN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Rs.           (in </a:t>
                      </a:r>
                      <a:r>
                        <a:rPr lang="en-IN" sz="1400" b="1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Lacs</a:t>
                      </a:r>
                      <a:r>
                        <a:rPr lang="en-IN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.)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% uses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45828">
                <a:tc>
                  <a:txBody>
                    <a:bodyPr/>
                    <a:lstStyle/>
                    <a:p>
                      <a:pPr algn="l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Mehsana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349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576692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147469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1284.45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25.57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45828">
                <a:tc>
                  <a:txBody>
                    <a:bodyPr/>
                    <a:lstStyle/>
                    <a:p>
                      <a:pPr algn="l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Gandhinagar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135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300172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57277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536.85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19.08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45828">
                <a:tc>
                  <a:txBody>
                    <a:bodyPr/>
                    <a:lstStyle/>
                    <a:p>
                      <a:pPr algn="l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Ahmedabad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139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416935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66717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1019.40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16.00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45828">
                <a:tc>
                  <a:txBody>
                    <a:bodyPr/>
                    <a:lstStyle/>
                    <a:p>
                      <a:pPr algn="l" fontAlgn="ctr"/>
                      <a:r>
                        <a:rPr lang="en-IN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Patan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159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315083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48194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306.25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15.30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45828">
                <a:tc>
                  <a:txBody>
                    <a:bodyPr/>
                    <a:lstStyle/>
                    <a:p>
                      <a:pPr algn="l" fontAlgn="ctr"/>
                      <a:r>
                        <a:rPr lang="en-IN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Sabarkantha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320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669362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101349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732.06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15.14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45828">
                <a:tc>
                  <a:txBody>
                    <a:bodyPr/>
                    <a:lstStyle/>
                    <a:p>
                      <a:pPr algn="l" fontAlgn="ctr"/>
                      <a:r>
                        <a:rPr lang="en-IN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Banaskantha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251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580655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82345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639.83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14.18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45828">
                <a:tc>
                  <a:txBody>
                    <a:bodyPr/>
                    <a:lstStyle/>
                    <a:p>
                      <a:pPr algn="l" fontAlgn="ctr"/>
                      <a:r>
                        <a:rPr lang="en-IN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Junagadh</a:t>
                      </a:r>
                      <a:endParaRPr lang="en-IN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185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673701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79455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528.79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11.79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45828">
                <a:tc>
                  <a:txBody>
                    <a:bodyPr/>
                    <a:lstStyle/>
                    <a:p>
                      <a:pPr algn="l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Anand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156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531753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61822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556.29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11.63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45828">
                <a:tc>
                  <a:txBody>
                    <a:bodyPr/>
                    <a:lstStyle/>
                    <a:p>
                      <a:pPr algn="l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Kheda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143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459785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33322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247.90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7.25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45828">
                <a:tc>
                  <a:txBody>
                    <a:bodyPr/>
                    <a:lstStyle/>
                    <a:p>
                      <a:pPr algn="l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Amreli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85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373755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23467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162.14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6.28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45828">
                <a:tc>
                  <a:txBody>
                    <a:bodyPr/>
                    <a:lstStyle/>
                    <a:p>
                      <a:pPr algn="l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Jamnagar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113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532598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32920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247.17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6.18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45828">
                <a:tc>
                  <a:txBody>
                    <a:bodyPr/>
                    <a:lstStyle/>
                    <a:p>
                      <a:pPr algn="l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Porbandar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39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154548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8733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53.33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5.65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45828">
                <a:tc>
                  <a:txBody>
                    <a:bodyPr/>
                    <a:lstStyle/>
                    <a:p>
                      <a:pPr algn="l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Bhavnagar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97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658914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30435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181.10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4.62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45828">
                <a:tc>
                  <a:txBody>
                    <a:bodyPr/>
                    <a:lstStyle/>
                    <a:p>
                      <a:pPr algn="l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Kachchha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41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506694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22574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295.98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4.46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45828">
                <a:tc>
                  <a:txBody>
                    <a:bodyPr/>
                    <a:lstStyle/>
                    <a:p>
                      <a:pPr algn="l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RAJKOT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1151029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46069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355.21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4.00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45828">
                <a:tc>
                  <a:txBody>
                    <a:bodyPr/>
                    <a:lstStyle/>
                    <a:p>
                      <a:pPr algn="l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Vadodara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151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1147650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38204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295.28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3.33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45828">
                <a:tc>
                  <a:txBody>
                    <a:bodyPr/>
                    <a:lstStyle/>
                    <a:p>
                      <a:pPr algn="l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Panchmahal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67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449113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4558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29.39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1.01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45828">
                <a:tc>
                  <a:txBody>
                    <a:bodyPr/>
                    <a:lstStyle/>
                    <a:p>
                      <a:pPr algn="l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Surendranagar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366574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3429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21.17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0.94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45828">
                <a:tc>
                  <a:txBody>
                    <a:bodyPr/>
                    <a:lstStyle/>
                    <a:p>
                      <a:pPr algn="l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Dahod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236951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1575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14.22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0.66</a:t>
                      </a:r>
                    </a:p>
                  </a:txBody>
                  <a:tcPr marL="7090" marR="7090" marT="70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603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421</TotalTime>
  <Words>373</Words>
  <Application>Microsoft Office PowerPoint</Application>
  <PresentationFormat>On-screen Show (4:3)</PresentationFormat>
  <Paragraphs>204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Aspect</vt:lpstr>
      <vt:lpstr>e-Gram  Cash Collection System </vt:lpstr>
      <vt:lpstr>Benefits of the System</vt:lpstr>
      <vt:lpstr>Acceptance through e-Mail</vt:lpstr>
      <vt:lpstr>Easy to Login</vt:lpstr>
      <vt:lpstr>Payment Collection</vt:lpstr>
      <vt:lpstr>Consumer Receipt</vt:lpstr>
      <vt:lpstr>Reports Generation</vt:lpstr>
      <vt:lpstr>Live Dash Board at DISCOM</vt:lpstr>
      <vt:lpstr>District wise Summary (2014)</vt:lpstr>
      <vt:lpstr>District wise Gram Panchayat</vt:lpstr>
      <vt:lpstr>District wise % usage (2014)</vt:lpstr>
      <vt:lpstr>      Collection Summary (2014) 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vbbawavala518</dc:creator>
  <cp:lastModifiedBy>ajdeshmukh376</cp:lastModifiedBy>
  <cp:revision>66</cp:revision>
  <dcterms:created xsi:type="dcterms:W3CDTF">2014-08-21T10:00:00Z</dcterms:created>
  <dcterms:modified xsi:type="dcterms:W3CDTF">2014-08-30T11:32:12Z</dcterms:modified>
</cp:coreProperties>
</file>